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168" r:id="rId4"/>
  </p:sldMasterIdLst>
  <p:notesMasterIdLst>
    <p:notesMasterId r:id="rId49"/>
  </p:notesMasterIdLst>
  <p:handoutMasterIdLst>
    <p:handoutMasterId r:id="rId50"/>
  </p:handoutMasterIdLst>
  <p:sldIdLst>
    <p:sldId id="329" r:id="rId5"/>
    <p:sldId id="330" r:id="rId6"/>
    <p:sldId id="340" r:id="rId7"/>
    <p:sldId id="331" r:id="rId8"/>
    <p:sldId id="341" r:id="rId9"/>
    <p:sldId id="332" r:id="rId10"/>
    <p:sldId id="394" r:id="rId11"/>
    <p:sldId id="389" r:id="rId12"/>
    <p:sldId id="387" r:id="rId13"/>
    <p:sldId id="388" r:id="rId14"/>
    <p:sldId id="342" r:id="rId15"/>
    <p:sldId id="390" r:id="rId16"/>
    <p:sldId id="391" r:id="rId17"/>
    <p:sldId id="392" r:id="rId18"/>
    <p:sldId id="393" r:id="rId19"/>
    <p:sldId id="345" r:id="rId20"/>
    <p:sldId id="395" r:id="rId21"/>
    <p:sldId id="397" r:id="rId22"/>
    <p:sldId id="396" r:id="rId23"/>
    <p:sldId id="400" r:id="rId24"/>
    <p:sldId id="401" r:id="rId25"/>
    <p:sldId id="398" r:id="rId26"/>
    <p:sldId id="399" r:id="rId27"/>
    <p:sldId id="402" r:id="rId28"/>
    <p:sldId id="403" r:id="rId29"/>
    <p:sldId id="404" r:id="rId30"/>
    <p:sldId id="407" r:id="rId31"/>
    <p:sldId id="405" r:id="rId32"/>
    <p:sldId id="406" r:id="rId33"/>
    <p:sldId id="408" r:id="rId34"/>
    <p:sldId id="409" r:id="rId35"/>
    <p:sldId id="411" r:id="rId36"/>
    <p:sldId id="412" r:id="rId37"/>
    <p:sldId id="410" r:id="rId38"/>
    <p:sldId id="413" r:id="rId39"/>
    <p:sldId id="418" r:id="rId40"/>
    <p:sldId id="417" r:id="rId41"/>
    <p:sldId id="414" r:id="rId42"/>
    <p:sldId id="415" r:id="rId43"/>
    <p:sldId id="416" r:id="rId44"/>
    <p:sldId id="419" r:id="rId45"/>
    <p:sldId id="420" r:id="rId46"/>
    <p:sldId id="421" r:id="rId47"/>
    <p:sldId id="42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85316" autoAdjust="0"/>
  </p:normalViewPr>
  <p:slideViewPr>
    <p:cSldViewPr snapToGrid="0">
      <p:cViewPr varScale="1">
        <p:scale>
          <a:sx n="88" d="100"/>
          <a:sy n="88" d="100"/>
        </p:scale>
        <p:origin x="231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5D8D78-E01E-9418-0B7F-B2DE0BD035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263791" y="0"/>
            <a:ext cx="7664417" cy="6860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42F4D5-E608-37CB-5A5B-32222C6EDA73}"/>
              </a:ext>
            </a:extLst>
          </p:cNvPr>
          <p:cNvSpPr txBox="1"/>
          <p:nvPr/>
        </p:nvSpPr>
        <p:spPr>
          <a:xfrm>
            <a:off x="4025673" y="2921168"/>
            <a:ext cx="4140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MATLAB</a:t>
            </a: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정리</a:t>
            </a:r>
            <a:endParaRPr lang="en-US" altLang="ko-KR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윤형준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647ED-5791-945E-EAA8-C490FB4E90E4}"/>
              </a:ext>
            </a:extLst>
          </p:cNvPr>
          <p:cNvSpPr txBox="1"/>
          <p:nvPr/>
        </p:nvSpPr>
        <p:spPr>
          <a:xfrm>
            <a:off x="715298" y="6185747"/>
            <a:ext cx="439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 응용수학자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MATLAB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강의 참고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4AC8-A2A1-E08A-9A3E-7B904DD8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460AE8-88A9-FB32-7DC9-04C4FA63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87EF6-E744-2B68-3FF2-9264555DE749}"/>
              </a:ext>
            </a:extLst>
          </p:cNvPr>
          <p:cNvSpPr txBox="1"/>
          <p:nvPr/>
        </p:nvSpPr>
        <p:spPr>
          <a:xfrm>
            <a:off x="103413" y="152400"/>
            <a:ext cx="209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편집기 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0465C-A785-E0D3-9976-761D5469082C}"/>
              </a:ext>
            </a:extLst>
          </p:cNvPr>
          <p:cNvSpPr txBox="1"/>
          <p:nvPr/>
        </p:nvSpPr>
        <p:spPr>
          <a:xfrm>
            <a:off x="7143016" y="1387156"/>
            <a:ext cx="3921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이런 문구 나오면 </a:t>
            </a:r>
            <a:r>
              <a:rPr lang="ko-KR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폴더 변경 클릭</a:t>
            </a: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3FEA81-2C0C-390C-0040-54612C4F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69" y="967432"/>
            <a:ext cx="5553783" cy="124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7A43B8-F2EC-8499-F21A-CDDC68CC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0" y="3043906"/>
            <a:ext cx="5553783" cy="2846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F9D406-5129-7DF9-75A1-2AA265F9D99C}"/>
              </a:ext>
            </a:extLst>
          </p:cNvPr>
          <p:cNvSpPr txBox="1"/>
          <p:nvPr/>
        </p:nvSpPr>
        <p:spPr>
          <a:xfrm>
            <a:off x="6772901" y="3788211"/>
            <a:ext cx="4683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편집기 명령에 의해 </a:t>
            </a:r>
            <a:r>
              <a:rPr lang="ko-KR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명령창에 결과 출력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clear;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작업공간 초기화</a:t>
            </a:r>
            <a:endParaRPr lang="en-US" altLang="ko-KR" sz="20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clc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;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명령창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초기화</a:t>
            </a:r>
            <a:endParaRPr lang="en-US" altLang="ko-KR" sz="20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clear;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clc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;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은 앞에 </a:t>
            </a:r>
            <a:r>
              <a:rPr lang="ko-KR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써두는 게 좋음</a:t>
            </a:r>
            <a:r>
              <a:rPr lang="en-US" altLang="ko-K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03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471F70B-8F34-D413-6A4E-1AE0A80881A6}"/>
              </a:ext>
            </a:extLst>
          </p:cNvPr>
          <p:cNvSpPr txBox="1"/>
          <p:nvPr/>
        </p:nvSpPr>
        <p:spPr>
          <a:xfrm>
            <a:off x="5481807" y="3075057"/>
            <a:ext cx="1228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문법</a:t>
            </a:r>
          </a:p>
        </p:txBody>
      </p:sp>
    </p:spTree>
    <p:extLst>
      <p:ext uri="{BB962C8B-B14F-4D97-AF65-F5344CB8AC3E}">
        <p14:creationId xmlns:p14="http://schemas.microsoft.com/office/powerpoint/2010/main" val="20381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39733-DB01-4657-FF2C-7DE30EE7E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88772-CFBB-9875-3029-CBADFF29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87FD6-FCA3-9EFD-9CFF-59F8B7A34386}"/>
              </a:ext>
            </a:extLst>
          </p:cNvPr>
          <p:cNvSpPr txBox="1"/>
          <p:nvPr/>
        </p:nvSpPr>
        <p:spPr>
          <a:xfrm>
            <a:off x="103413" y="152400"/>
            <a:ext cx="128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반복문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65CF3-269D-D4A8-A7C4-37DD85EEC118}"/>
              </a:ext>
            </a:extLst>
          </p:cNvPr>
          <p:cNvSpPr txBox="1"/>
          <p:nvPr/>
        </p:nvSpPr>
        <p:spPr>
          <a:xfrm>
            <a:off x="1331772" y="1176152"/>
            <a:ext cx="4662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변수명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초기값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증분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최종값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문장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5ABA2C-0900-403E-DFDE-2F04988E6FFA}"/>
              </a:ext>
            </a:extLst>
          </p:cNvPr>
          <p:cNvSpPr/>
          <p:nvPr/>
        </p:nvSpPr>
        <p:spPr>
          <a:xfrm>
            <a:off x="1072243" y="1067935"/>
            <a:ext cx="5023757" cy="14758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C996BF4-C3F3-2081-0C57-782E7DF3BAC9}"/>
              </a:ext>
            </a:extLst>
          </p:cNvPr>
          <p:cNvSpPr/>
          <p:nvPr/>
        </p:nvSpPr>
        <p:spPr>
          <a:xfrm>
            <a:off x="639536" y="680357"/>
            <a:ext cx="865414" cy="794657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A142B0-528F-D058-653F-18AA7201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57" y="4144480"/>
            <a:ext cx="3550856" cy="16628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706B44-EB8B-3727-C3B6-2C102EFEC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88" y="3429000"/>
            <a:ext cx="925582" cy="30938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7552C5-27F9-D4E1-9EA9-600226ADF499}"/>
              </a:ext>
            </a:extLst>
          </p:cNvPr>
          <p:cNvSpPr txBox="1"/>
          <p:nvPr/>
        </p:nvSpPr>
        <p:spPr>
          <a:xfrm>
            <a:off x="3085235" y="3167390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6E4A6-3D23-3DBE-41E0-D00C04A48905}"/>
              </a:ext>
            </a:extLst>
          </p:cNvPr>
          <p:cNvSpPr txBox="1"/>
          <p:nvPr/>
        </p:nvSpPr>
        <p:spPr>
          <a:xfrm>
            <a:off x="8402907" y="1176151"/>
            <a:ext cx="1708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While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조건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문장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end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255155-0ADE-2D1E-923F-07BEB9A79B9E}"/>
              </a:ext>
            </a:extLst>
          </p:cNvPr>
          <p:cNvSpPr/>
          <p:nvPr/>
        </p:nvSpPr>
        <p:spPr>
          <a:xfrm>
            <a:off x="8169729" y="1077686"/>
            <a:ext cx="1941242" cy="141514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5개 18">
            <a:extLst>
              <a:ext uri="{FF2B5EF4-FFF2-40B4-BE49-F238E27FC236}">
                <a16:creationId xmlns:a16="http://schemas.microsoft.com/office/drawing/2014/main" id="{61E0F2CC-5743-4713-1518-F34AE96E1AA4}"/>
              </a:ext>
            </a:extLst>
          </p:cNvPr>
          <p:cNvSpPr/>
          <p:nvPr/>
        </p:nvSpPr>
        <p:spPr>
          <a:xfrm>
            <a:off x="7737022" y="680357"/>
            <a:ext cx="865414" cy="794657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ABBB8C-8654-DE55-D761-7A69AE5BE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26" y="4144480"/>
            <a:ext cx="2243162" cy="16628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DC5BAB-EC19-9E6B-BA87-C532C158C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063" y="3678567"/>
            <a:ext cx="995367" cy="2594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0656E9-C8C4-34D5-34AC-7F76824D8E99}"/>
              </a:ext>
            </a:extLst>
          </p:cNvPr>
          <p:cNvSpPr txBox="1"/>
          <p:nvPr/>
        </p:nvSpPr>
        <p:spPr>
          <a:xfrm>
            <a:off x="8641464" y="3167390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70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2C53B-EC50-B291-7024-003E17CA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D1E15A-6A74-F0A9-C2F4-3AB6136D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7EC78-8FA7-1B04-F4DD-48B93F3445F2}"/>
              </a:ext>
            </a:extLst>
          </p:cNvPr>
          <p:cNvSpPr txBox="1"/>
          <p:nvPr/>
        </p:nvSpPr>
        <p:spPr>
          <a:xfrm>
            <a:off x="103413" y="152400"/>
            <a:ext cx="130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조건문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FE06A-6E6E-AC6A-2902-2E88BA602468}"/>
              </a:ext>
            </a:extLst>
          </p:cNvPr>
          <p:cNvSpPr txBox="1"/>
          <p:nvPr/>
        </p:nvSpPr>
        <p:spPr>
          <a:xfrm>
            <a:off x="3084370" y="1952340"/>
            <a:ext cx="20065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if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조건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문장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elseif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문장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else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문장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F112DC-A491-AE7E-E757-7CB983E82065}"/>
              </a:ext>
            </a:extLst>
          </p:cNvPr>
          <p:cNvSpPr/>
          <p:nvPr/>
        </p:nvSpPr>
        <p:spPr>
          <a:xfrm>
            <a:off x="2883849" y="1882252"/>
            <a:ext cx="2207078" cy="274774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70EA577F-5547-EAE8-40DA-23AA8648AA1A}"/>
              </a:ext>
            </a:extLst>
          </p:cNvPr>
          <p:cNvSpPr/>
          <p:nvPr/>
        </p:nvSpPr>
        <p:spPr>
          <a:xfrm>
            <a:off x="2451142" y="1484923"/>
            <a:ext cx="865414" cy="794657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018DB1-F78D-AA2A-A9B0-236A3950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74" y="1484923"/>
            <a:ext cx="2569026" cy="4528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F1AACC-990D-5F8A-F073-42AC9CE98029}"/>
              </a:ext>
            </a:extLst>
          </p:cNvPr>
          <p:cNvSpPr txBox="1"/>
          <p:nvPr/>
        </p:nvSpPr>
        <p:spPr>
          <a:xfrm>
            <a:off x="7886701" y="781814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06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8CF44-4A92-B1A0-EBEB-522C9061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2351C-94EE-9C1F-5551-83D2CD6C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48800-08AC-4A9F-7B26-CC2ABF787A26}"/>
              </a:ext>
            </a:extLst>
          </p:cNvPr>
          <p:cNvSpPr txBox="1"/>
          <p:nvPr/>
        </p:nvSpPr>
        <p:spPr>
          <a:xfrm>
            <a:off x="103413" y="152400"/>
            <a:ext cx="172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switch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015BE-34F1-380A-FBAC-AFCA65EF80BE}"/>
              </a:ext>
            </a:extLst>
          </p:cNvPr>
          <p:cNvSpPr txBox="1"/>
          <p:nvPr/>
        </p:nvSpPr>
        <p:spPr>
          <a:xfrm>
            <a:off x="3202931" y="1930568"/>
            <a:ext cx="20065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switch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case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문장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case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문장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Otherwise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문장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0A7DB3-E9A9-A176-6FB8-58B3FBCAFC75}"/>
              </a:ext>
            </a:extLst>
          </p:cNvPr>
          <p:cNvSpPr/>
          <p:nvPr/>
        </p:nvSpPr>
        <p:spPr>
          <a:xfrm>
            <a:off x="3002410" y="1860480"/>
            <a:ext cx="2207078" cy="311707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CFAE3B01-1A57-C8F1-FF9F-56628380D1F0}"/>
              </a:ext>
            </a:extLst>
          </p:cNvPr>
          <p:cNvSpPr/>
          <p:nvPr/>
        </p:nvSpPr>
        <p:spPr>
          <a:xfrm>
            <a:off x="2569703" y="1463151"/>
            <a:ext cx="865414" cy="794657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EA858F-569D-BB97-4FC9-A9905376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514" y="1463151"/>
            <a:ext cx="2394183" cy="4329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030B71-2319-DBD5-DD16-724AC5844F0C}"/>
              </a:ext>
            </a:extLst>
          </p:cNvPr>
          <p:cNvSpPr txBox="1"/>
          <p:nvPr/>
        </p:nvSpPr>
        <p:spPr>
          <a:xfrm>
            <a:off x="7680719" y="803861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9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16C14-7544-FA4D-759D-B51110D74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855BC-FA86-B13A-7C2E-5957DCDA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D74BD-59CE-DF62-4E18-B91FF01BFB4F}"/>
              </a:ext>
            </a:extLst>
          </p:cNvPr>
          <p:cNvSpPr txBox="1"/>
          <p:nvPr/>
        </p:nvSpPr>
        <p:spPr>
          <a:xfrm>
            <a:off x="103412" y="152400"/>
            <a:ext cx="331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linspace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 나누기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1AAFF-6CE5-6008-7A26-F713B287B1B2}"/>
              </a:ext>
            </a:extLst>
          </p:cNvPr>
          <p:cNvSpPr txBox="1"/>
          <p:nvPr/>
        </p:nvSpPr>
        <p:spPr>
          <a:xfrm>
            <a:off x="1846984" y="2181221"/>
            <a:ext cx="470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linspace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시작점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끝점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점의 개수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9B3FDC-0E13-E058-6249-A18D1B16A756}"/>
              </a:ext>
            </a:extLst>
          </p:cNvPr>
          <p:cNvSpPr/>
          <p:nvPr/>
        </p:nvSpPr>
        <p:spPr>
          <a:xfrm>
            <a:off x="1646462" y="2111133"/>
            <a:ext cx="4900619" cy="58336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83A2A4B6-258E-9209-429F-8876872D72C8}"/>
              </a:ext>
            </a:extLst>
          </p:cNvPr>
          <p:cNvSpPr/>
          <p:nvPr/>
        </p:nvSpPr>
        <p:spPr>
          <a:xfrm>
            <a:off x="1213756" y="1713804"/>
            <a:ext cx="865414" cy="794657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D5898-7C1A-8EE8-0544-AAB8307527A4}"/>
              </a:ext>
            </a:extLst>
          </p:cNvPr>
          <p:cNvSpPr txBox="1"/>
          <p:nvPr/>
        </p:nvSpPr>
        <p:spPr>
          <a:xfrm>
            <a:off x="1962148" y="4172992"/>
            <a:ext cx="191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 간 거리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14D39-BE13-DD68-6DEA-C4F382E3048C}"/>
              </a:ext>
            </a:extLst>
          </p:cNvPr>
          <p:cNvSpPr txBox="1"/>
          <p:nvPr/>
        </p:nvSpPr>
        <p:spPr>
          <a:xfrm>
            <a:off x="3950246" y="4403824"/>
            <a:ext cx="221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점의 개수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A4468-A7C5-6B8E-AE29-C441AF7E8BC3}"/>
              </a:ext>
            </a:extLst>
          </p:cNvPr>
          <p:cNvSpPr txBox="1"/>
          <p:nvPr/>
        </p:nvSpPr>
        <p:spPr>
          <a:xfrm>
            <a:off x="3875504" y="3890549"/>
            <a:ext cx="236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끝점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시작점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C5D4F4D-A66E-DAFB-9750-10593E7EA18E}"/>
              </a:ext>
            </a:extLst>
          </p:cNvPr>
          <p:cNvCxnSpPr>
            <a:stCxn id="7" idx="3"/>
          </p:cNvCxnSpPr>
          <p:nvPr/>
        </p:nvCxnSpPr>
        <p:spPr>
          <a:xfrm flipV="1">
            <a:off x="3875504" y="4403824"/>
            <a:ext cx="2367643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BB817A-829B-BE29-1613-19D50B260C46}"/>
              </a:ext>
            </a:extLst>
          </p:cNvPr>
          <p:cNvSpPr/>
          <p:nvPr/>
        </p:nvSpPr>
        <p:spPr>
          <a:xfrm>
            <a:off x="1962148" y="3890549"/>
            <a:ext cx="4281000" cy="102490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6F04CF9-64BD-03BE-AD02-7D8F7A12F7C4}"/>
              </a:ext>
            </a:extLst>
          </p:cNvPr>
          <p:cNvCxnSpPr>
            <a:stCxn id="5" idx="2"/>
            <a:endCxn id="14" idx="0"/>
          </p:cNvCxnSpPr>
          <p:nvPr/>
        </p:nvCxnSpPr>
        <p:spPr>
          <a:xfrm>
            <a:off x="4096772" y="2694496"/>
            <a:ext cx="5876" cy="1196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47D2A9F-204D-7B83-F328-890E6777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971" y="1713804"/>
            <a:ext cx="3143273" cy="4105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430E46-19B9-2F07-15F9-76997043088F}"/>
              </a:ext>
            </a:extLst>
          </p:cNvPr>
          <p:cNvSpPr txBox="1"/>
          <p:nvPr/>
        </p:nvSpPr>
        <p:spPr>
          <a:xfrm>
            <a:off x="8907721" y="1038891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053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471F70B-8F34-D413-6A4E-1AE0A80881A6}"/>
              </a:ext>
            </a:extLst>
          </p:cNvPr>
          <p:cNvSpPr txBox="1"/>
          <p:nvPr/>
        </p:nvSpPr>
        <p:spPr>
          <a:xfrm>
            <a:off x="5464160" y="3075057"/>
            <a:ext cx="1263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2198404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A64A-A534-B1EA-139A-37F811042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8BBE8D-47AE-0F77-8501-B9EE6796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EBD5B-9069-594C-AB87-1DE9D24F6251}"/>
              </a:ext>
            </a:extLst>
          </p:cNvPr>
          <p:cNvSpPr txBox="1"/>
          <p:nvPr/>
        </p:nvSpPr>
        <p:spPr>
          <a:xfrm>
            <a:off x="103412" y="152400"/>
            <a:ext cx="194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inline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함수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7054D-0828-0E40-05CE-F70211E7CE80}"/>
              </a:ext>
            </a:extLst>
          </p:cNvPr>
          <p:cNvSpPr txBox="1"/>
          <p:nvPr/>
        </p:nvSpPr>
        <p:spPr>
          <a:xfrm>
            <a:off x="3164154" y="1143037"/>
            <a:ext cx="58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inline(‘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식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’, ‘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변수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AE7958-FA54-BFEB-F39A-5E847AC2FE24}"/>
              </a:ext>
            </a:extLst>
          </p:cNvPr>
          <p:cNvSpPr/>
          <p:nvPr/>
        </p:nvSpPr>
        <p:spPr>
          <a:xfrm>
            <a:off x="2963633" y="1072949"/>
            <a:ext cx="6007059" cy="58336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276A9DC5-880E-84A5-D09F-319FE7CF1F06}"/>
              </a:ext>
            </a:extLst>
          </p:cNvPr>
          <p:cNvSpPr/>
          <p:nvPr/>
        </p:nvSpPr>
        <p:spPr>
          <a:xfrm>
            <a:off x="2530927" y="675620"/>
            <a:ext cx="865414" cy="794657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5E2603-4BF3-9ACD-7414-DAA547830A9F}"/>
              </a:ext>
            </a:extLst>
          </p:cNvPr>
          <p:cNvSpPr txBox="1"/>
          <p:nvPr/>
        </p:nvSpPr>
        <p:spPr>
          <a:xfrm>
            <a:off x="5597114" y="2905780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0608C0E-9000-9F5A-2803-4473B8BC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71" y="3760800"/>
            <a:ext cx="4423029" cy="24826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96BD0D7-3FA5-4224-C9EF-ED0A3F43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406" y="3756056"/>
            <a:ext cx="1591171" cy="24873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E71056-432B-6E9D-0B02-E5C033C94868}"/>
              </a:ext>
            </a:extLst>
          </p:cNvPr>
          <p:cNvSpPr txBox="1"/>
          <p:nvPr/>
        </p:nvSpPr>
        <p:spPr>
          <a:xfrm>
            <a:off x="2267414" y="1861462"/>
            <a:ext cx="763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및 변수 설정 </a:t>
            </a:r>
            <a:r>
              <a:rPr lang="ko-KR" altLang="en-US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 숫자 대입에 따른 결과 확인 가능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6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8E941-139F-A10C-9450-8C8908BD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1E6BD-1AD1-0326-7A3E-54044901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7C12E-1083-0345-28F2-0FA45127E0CC}"/>
              </a:ext>
            </a:extLst>
          </p:cNvPr>
          <p:cNvSpPr txBox="1"/>
          <p:nvPr/>
        </p:nvSpPr>
        <p:spPr>
          <a:xfrm>
            <a:off x="103412" y="152400"/>
            <a:ext cx="174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eval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함수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6ED4C-CD74-C6BB-5083-EB9A3313BE66}"/>
              </a:ext>
            </a:extLst>
          </p:cNvPr>
          <p:cNvSpPr txBox="1"/>
          <p:nvPr/>
        </p:nvSpPr>
        <p:spPr>
          <a:xfrm>
            <a:off x="2589321" y="1971783"/>
            <a:ext cx="700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설정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 설정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eval(</a:t>
            </a:r>
            <a:r>
              <a:rPr lang="ko-KR" alt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함수명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계산</a:t>
            </a:r>
            <a:endParaRPr lang="en-US" altLang="ko-KR" sz="24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BC9DD-2FC0-8E4A-2374-5DF86362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54" y="3796390"/>
            <a:ext cx="3030735" cy="1702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13AE52-D883-4606-AE7B-A991186A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051" y="3796390"/>
            <a:ext cx="1415897" cy="17026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A91EBE-867C-679A-FED9-5C62D2884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10" y="3796390"/>
            <a:ext cx="1509575" cy="1702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DC9F7-C848-A0BA-4C8D-2D4ABA77C826}"/>
              </a:ext>
            </a:extLst>
          </p:cNvPr>
          <p:cNvSpPr txBox="1"/>
          <p:nvPr/>
        </p:nvSpPr>
        <p:spPr>
          <a:xfrm>
            <a:off x="5597113" y="2754587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E53F59-FA5D-180D-528B-46FCA50960FC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104689" y="4647721"/>
            <a:ext cx="12833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69DFD79-28CE-984A-011E-C75D8F8E7F66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803948" y="4647721"/>
            <a:ext cx="12833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CB0432-9FD1-2CA3-33BB-43A3E347F4A1}"/>
              </a:ext>
            </a:extLst>
          </p:cNvPr>
          <p:cNvSpPr txBox="1"/>
          <p:nvPr/>
        </p:nvSpPr>
        <p:spPr>
          <a:xfrm>
            <a:off x="1519566" y="1188979"/>
            <a:ext cx="914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eval(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char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 함수 식이어도 변수 설정 후 계산 가능한 함수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56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FD7B-570C-1996-FBE9-89D0C68D1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C625E-C427-3CBF-23DD-4E2825D1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FE9D-BDC5-1F7B-FD4F-F542B16FE782}"/>
              </a:ext>
            </a:extLst>
          </p:cNvPr>
          <p:cNvSpPr txBox="1"/>
          <p:nvPr/>
        </p:nvSpPr>
        <p:spPr>
          <a:xfrm>
            <a:off x="103412" y="152400"/>
            <a:ext cx="424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</a:t>
            </a:r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생성 및 사용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21278-BC95-62C5-AD25-4BAED958BA9C}"/>
              </a:ext>
            </a:extLst>
          </p:cNvPr>
          <p:cNvSpPr txBox="1"/>
          <p:nvPr/>
        </p:nvSpPr>
        <p:spPr>
          <a:xfrm>
            <a:off x="3240354" y="1143037"/>
            <a:ext cx="568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function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출력변수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함수이름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입력변수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D8F6FC-31FB-00DB-4745-66CAEE0C9A50}"/>
              </a:ext>
            </a:extLst>
          </p:cNvPr>
          <p:cNvSpPr/>
          <p:nvPr/>
        </p:nvSpPr>
        <p:spPr>
          <a:xfrm>
            <a:off x="3039832" y="1072949"/>
            <a:ext cx="6007059" cy="58336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71CD9A61-3FCC-7B42-E7A1-B3E30DB9AE9F}"/>
              </a:ext>
            </a:extLst>
          </p:cNvPr>
          <p:cNvSpPr/>
          <p:nvPr/>
        </p:nvSpPr>
        <p:spPr>
          <a:xfrm>
            <a:off x="2607126" y="675620"/>
            <a:ext cx="865414" cy="794657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2B67C-F69A-E0D3-319E-CF866C9AE309}"/>
              </a:ext>
            </a:extLst>
          </p:cNvPr>
          <p:cNvSpPr txBox="1"/>
          <p:nvPr/>
        </p:nvSpPr>
        <p:spPr>
          <a:xfrm>
            <a:off x="1232807" y="1867606"/>
            <a:ext cx="9726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새 스크립트 생성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작성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이름은 함수 이름과 동일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-&gt;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폴더에 파일 존재하면 함수 사용 가능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31E07-7CA5-F955-06B1-E75E1855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51" y="3095932"/>
            <a:ext cx="3381578" cy="1163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F91AA8-CB3E-588B-6DD2-CB474926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571" y="4484790"/>
            <a:ext cx="1685937" cy="20859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244EAA-27CC-4677-9447-93CEA2E7F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203" y="3337063"/>
            <a:ext cx="4398014" cy="6983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349AE5-1902-AC56-2579-F2FA6796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494" y="4673921"/>
            <a:ext cx="1649432" cy="1697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EB68F7-7967-7A73-4821-3EB7E0B27A21}"/>
              </a:ext>
            </a:extLst>
          </p:cNvPr>
          <p:cNvSpPr txBox="1"/>
          <p:nvPr/>
        </p:nvSpPr>
        <p:spPr>
          <a:xfrm>
            <a:off x="5597113" y="4673921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9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A5F545-A401-B3EF-80FD-F4B7B99FD7C8}"/>
              </a:ext>
            </a:extLst>
          </p:cNvPr>
          <p:cNvSpPr txBox="1"/>
          <p:nvPr/>
        </p:nvSpPr>
        <p:spPr>
          <a:xfrm>
            <a:off x="1605642" y="889843"/>
            <a:ext cx="89807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3p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MATLAB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5p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기초 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window(</a:t>
            </a:r>
            <a:r>
              <a:rPr lang="ko-KR" altLang="en-US" sz="3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명령창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</a:t>
            </a:r>
            <a:endParaRPr lang="en-US" altLang="ko-KR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8p - Script(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편집기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11p - 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문법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16p – 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  <a:endParaRPr lang="en-US" altLang="ko-KR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20p –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파일 입출력</a:t>
            </a:r>
            <a:endParaRPr lang="en-US" altLang="ko-KR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22p - 2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</a:t>
            </a:r>
            <a:endParaRPr lang="en-US" altLang="ko-KR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32p - 3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</a:t>
            </a:r>
            <a:endParaRPr lang="en-US" altLang="ko-KR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41p – 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데이터 이용</a:t>
            </a:r>
            <a:endParaRPr lang="en-US" altLang="ko-KR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AD7C28-CBF5-F723-2067-88C6B29A9EBF}"/>
              </a:ext>
            </a:extLst>
          </p:cNvPr>
          <p:cNvSpPr txBox="1"/>
          <p:nvPr/>
        </p:nvSpPr>
        <p:spPr>
          <a:xfrm>
            <a:off x="152401" y="1143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663399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2C496-4FFD-1356-6B84-F1B51F8A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387E004-C2A9-4ACE-0EEA-3851889DCC5A}"/>
              </a:ext>
            </a:extLst>
          </p:cNvPr>
          <p:cNvSpPr txBox="1"/>
          <p:nvPr/>
        </p:nvSpPr>
        <p:spPr>
          <a:xfrm>
            <a:off x="4643320" y="3075057"/>
            <a:ext cx="2905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입출력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91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AD54D-FD51-E265-3D03-E6E3B3863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D1369-1909-7647-E362-4C22A4C2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EB79E-1DF4-A6D1-4383-6F16717563FF}"/>
              </a:ext>
            </a:extLst>
          </p:cNvPr>
          <p:cNvSpPr txBox="1"/>
          <p:nvPr/>
        </p:nvSpPr>
        <p:spPr>
          <a:xfrm>
            <a:off x="103412" y="152400"/>
            <a:ext cx="211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입출력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F6953-8E8B-A667-4232-557F64B1F036}"/>
              </a:ext>
            </a:extLst>
          </p:cNvPr>
          <p:cNvSpPr txBox="1"/>
          <p:nvPr/>
        </p:nvSpPr>
        <p:spPr>
          <a:xfrm>
            <a:off x="2451326" y="1018519"/>
            <a:ext cx="72893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MATLAB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파일 입출력은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언어와 매우 유사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fopen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이름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’, 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형식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생성 및 열기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fprintf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변수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작성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fclose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변수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닫기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C1B67-40F2-29E9-D925-6E730B196EE3}"/>
              </a:ext>
            </a:extLst>
          </p:cNvPr>
          <p:cNvSpPr txBox="1"/>
          <p:nvPr/>
        </p:nvSpPr>
        <p:spPr>
          <a:xfrm>
            <a:off x="5597113" y="3429000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382B2-D198-D823-9E74-A673DCAF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76" y="4423709"/>
            <a:ext cx="4561116" cy="1506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A48655-62DF-29AD-0D07-B9F54888E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308" y="4916818"/>
            <a:ext cx="2081365" cy="1013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58E736-1343-4643-25E8-C0869FE6401A}"/>
              </a:ext>
            </a:extLst>
          </p:cNvPr>
          <p:cNvSpPr txBox="1"/>
          <p:nvPr/>
        </p:nvSpPr>
        <p:spPr>
          <a:xfrm>
            <a:off x="7895468" y="4319590"/>
            <a:ext cx="160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filetest.m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394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F6CD5-0996-C6BE-BA92-4C15784F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3CD4B4-3BAE-C525-FF23-4343EB6CAB10}"/>
              </a:ext>
            </a:extLst>
          </p:cNvPr>
          <p:cNvSpPr txBox="1"/>
          <p:nvPr/>
        </p:nvSpPr>
        <p:spPr>
          <a:xfrm>
            <a:off x="4488199" y="3075057"/>
            <a:ext cx="3215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</a:t>
            </a:r>
          </a:p>
        </p:txBody>
      </p:sp>
    </p:spTree>
    <p:extLst>
      <p:ext uri="{BB962C8B-B14F-4D97-AF65-F5344CB8AC3E}">
        <p14:creationId xmlns:p14="http://schemas.microsoft.com/office/powerpoint/2010/main" val="324389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A81E2-024E-537A-392C-6DF23D01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7C64B-B5E8-D4EA-CBCA-514ED29A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B0B05-E4B2-A696-2EDA-A2DA9557D095}"/>
              </a:ext>
            </a:extLst>
          </p:cNvPr>
          <p:cNvSpPr txBox="1"/>
          <p:nvPr/>
        </p:nvSpPr>
        <p:spPr>
          <a:xfrm>
            <a:off x="103412" y="152400"/>
            <a:ext cx="312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다항식 구하기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65B14-0FDC-6C79-2145-26C1A73E53EA}"/>
              </a:ext>
            </a:extLst>
          </p:cNvPr>
          <p:cNvSpPr txBox="1"/>
          <p:nvPr/>
        </p:nvSpPr>
        <p:spPr>
          <a:xfrm>
            <a:off x="2632666" y="1072948"/>
            <a:ext cx="6876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polyfit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(x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좌표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y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좌표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다항식 차수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계수 찾기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polyval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polyfit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linspace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좌표 계산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70DC6-AEEC-BD58-39EA-EC0DD942AB02}"/>
              </a:ext>
            </a:extLst>
          </p:cNvPr>
          <p:cNvSpPr txBox="1"/>
          <p:nvPr/>
        </p:nvSpPr>
        <p:spPr>
          <a:xfrm>
            <a:off x="5597114" y="2361494"/>
            <a:ext cx="9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38BB65-E9FE-AD75-3847-A43243FC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42" y="3429000"/>
            <a:ext cx="4327072" cy="21771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C0BA20-C1D0-7BE1-CC41-52F08075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86" y="3012610"/>
            <a:ext cx="3324249" cy="30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A79A-1120-E0CC-400F-A3062F2D3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78330-A4B8-243A-1629-D6B4C136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3E131-06CE-49D3-2E71-EC69DD53026E}"/>
              </a:ext>
            </a:extLst>
          </p:cNvPr>
          <p:cNvSpPr txBox="1"/>
          <p:nvPr/>
        </p:nvSpPr>
        <p:spPr>
          <a:xfrm>
            <a:off x="103412" y="152400"/>
            <a:ext cx="3276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관련 명령어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611EC-69D6-43A8-B0F6-D0A22A5AF6DF}"/>
              </a:ext>
            </a:extLst>
          </p:cNvPr>
          <p:cNvSpPr txBox="1"/>
          <p:nvPr/>
        </p:nvSpPr>
        <p:spPr>
          <a:xfrm>
            <a:off x="1331824" y="1286976"/>
            <a:ext cx="95283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clf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(=clear figure) : figure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창에서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 지우기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close all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figure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창 모두 닫기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figure(x)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갖는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figure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창을 띄움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hold on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개의 그래프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한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figure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겹쳐 그릴 때 사용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hold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off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겹쳐 그리기 끝낼 때 사용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plot(x, y, 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옵션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’…)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그리기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subplot(a, b, c)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figure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창을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열로 임의로 나눠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번째 칸 설정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title(‘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figure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창에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 위쪽 이름 작성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xlabel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,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ylabel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y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이름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 작성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legend(‘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1’, 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2’…)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우측상단 그래프 이름 작성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grid on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격자선 보이기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axis([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xmin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xmax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ymin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ymax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괄호 안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x, y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범위만을 보이기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4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1ABB7-F2FE-6BF8-992E-4D59A393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006A2-1AD6-63B6-DF20-DD789E5C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B020E-E95F-F2B1-F697-03D6C75A9FA2}"/>
              </a:ext>
            </a:extLst>
          </p:cNvPr>
          <p:cNvSpPr txBox="1"/>
          <p:nvPr/>
        </p:nvSpPr>
        <p:spPr>
          <a:xfrm>
            <a:off x="103412" y="152400"/>
            <a:ext cx="3309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그리기 예시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hold on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E96D32-AB28-91A6-F047-0B5D1C47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44" y="3415525"/>
            <a:ext cx="3321074" cy="29514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0C8E4D-0ECF-568E-E648-6F0A9FAB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25" y="3430893"/>
            <a:ext cx="3321075" cy="29567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B9874A-48B0-80A5-97B3-1DC1F6A1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41" y="1463013"/>
            <a:ext cx="3433214" cy="16013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CE09BB-A8FF-1136-2268-AABC34BA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746" y="1463013"/>
            <a:ext cx="3045854" cy="16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81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66F3-7F07-EA18-0766-CB0B5D5B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337A72-D25E-51E1-6821-7A7D88DE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7729F-2ADF-C804-08A4-593D9B7A8FAB}"/>
              </a:ext>
            </a:extLst>
          </p:cNvPr>
          <p:cNvSpPr txBox="1"/>
          <p:nvPr/>
        </p:nvSpPr>
        <p:spPr>
          <a:xfrm>
            <a:off x="103412" y="152400"/>
            <a:ext cx="3309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그리기 예시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plot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128138-23C3-45CF-500A-5363CC92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196" y="4507360"/>
            <a:ext cx="7462493" cy="1348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F66C16-909D-44ED-A9EB-0B59B636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2218"/>
            <a:ext cx="5404750" cy="28956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B97D9F-9DE5-22F5-7C2F-CB1D6DEE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96" y="1866900"/>
            <a:ext cx="1964807" cy="25309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1B59C0-CBE0-1513-D4DF-C243271DD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80" y="1658697"/>
            <a:ext cx="3416902" cy="4197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93B764-AF4F-4256-0F5C-34867D704862}"/>
              </a:ext>
            </a:extLst>
          </p:cNvPr>
          <p:cNvSpPr txBox="1"/>
          <p:nvPr/>
        </p:nvSpPr>
        <p:spPr>
          <a:xfrm>
            <a:off x="6893534" y="844897"/>
            <a:ext cx="174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옵션 종류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299E5F-0335-78F6-2ECA-381A53C49C07}"/>
              </a:ext>
            </a:extLst>
          </p:cNvPr>
          <p:cNvSpPr/>
          <p:nvPr/>
        </p:nvSpPr>
        <p:spPr>
          <a:xfrm>
            <a:off x="3965118" y="1415854"/>
            <a:ext cx="7611839" cy="454407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59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15E02-084A-5735-3697-B9634EB8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287EAC-F8A8-E40D-C2A5-16A61C37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1208F-B694-9887-1D96-468CB2842EA0}"/>
              </a:ext>
            </a:extLst>
          </p:cNvPr>
          <p:cNvSpPr txBox="1"/>
          <p:nvPr/>
        </p:nvSpPr>
        <p:spPr>
          <a:xfrm>
            <a:off x="103412" y="152400"/>
            <a:ext cx="3309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그리기 예시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subplot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2E918B-2725-CC85-817E-36EB3AB4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14" y="1345044"/>
            <a:ext cx="5295939" cy="4695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6C83E0-1FD7-749C-4123-2E6501CC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47" y="1747476"/>
            <a:ext cx="4397833" cy="3363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BEFDB-28BF-8D39-4498-536E97897A45}"/>
              </a:ext>
            </a:extLst>
          </p:cNvPr>
          <p:cNvSpPr txBox="1"/>
          <p:nvPr/>
        </p:nvSpPr>
        <p:spPr>
          <a:xfrm>
            <a:off x="902461" y="5351119"/>
            <a:ext cx="4639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열로 나눈 공간에서의 순서</a:t>
            </a:r>
            <a:endParaRPr lang="en-US" altLang="ko-KR" sz="24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002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8EBEB-3D11-DDDC-8241-4870C425A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2C2F4-D1F4-F564-774C-46603AC6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6DB89-F458-CC17-A4F9-104BBB9DAF93}"/>
              </a:ext>
            </a:extLst>
          </p:cNvPr>
          <p:cNvSpPr txBox="1"/>
          <p:nvPr/>
        </p:nvSpPr>
        <p:spPr>
          <a:xfrm>
            <a:off x="103412" y="152400"/>
            <a:ext cx="3309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그리기 예시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figure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847C2E-6060-D0B3-34C9-0C03F2E7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7" y="1597470"/>
            <a:ext cx="5030408" cy="424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C4F667-8BC9-3CB2-364E-B89E4FFF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43" y="629453"/>
            <a:ext cx="3364489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1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A113F-72EE-9A50-BDA6-8E6CF2D69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7004D9-6F26-C1B3-C8C6-22753884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08C50-C5FC-7538-152D-0469289B2A25}"/>
              </a:ext>
            </a:extLst>
          </p:cNvPr>
          <p:cNvSpPr txBox="1"/>
          <p:nvPr/>
        </p:nvSpPr>
        <p:spPr>
          <a:xfrm>
            <a:off x="103412" y="152400"/>
            <a:ext cx="4822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그리기 예시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title, label, legend, grid on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2BAEF7-4BF4-952C-B0AD-D371B5A1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8" y="1981872"/>
            <a:ext cx="5235326" cy="37276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06E0A1-D682-D427-43E6-58463519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68" y="1488259"/>
            <a:ext cx="5305464" cy="47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1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471F70B-8F34-D413-6A4E-1AE0A80881A6}"/>
              </a:ext>
            </a:extLst>
          </p:cNvPr>
          <p:cNvSpPr txBox="1"/>
          <p:nvPr/>
        </p:nvSpPr>
        <p:spPr>
          <a:xfrm>
            <a:off x="4597853" y="3075057"/>
            <a:ext cx="2996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MATLAB</a:t>
            </a: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</a:p>
        </p:txBody>
      </p:sp>
    </p:spTree>
    <p:extLst>
      <p:ext uri="{BB962C8B-B14F-4D97-AF65-F5344CB8AC3E}">
        <p14:creationId xmlns:p14="http://schemas.microsoft.com/office/powerpoint/2010/main" val="937969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BF01-3878-D851-4A15-AB0208571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125B4-BA57-5306-3299-86BF0EAB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A6C6B-418E-EEDF-CE4E-9F05E2466CFD}"/>
              </a:ext>
            </a:extLst>
          </p:cNvPr>
          <p:cNvSpPr txBox="1"/>
          <p:nvPr/>
        </p:nvSpPr>
        <p:spPr>
          <a:xfrm>
            <a:off x="103412" y="152400"/>
            <a:ext cx="3309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그리기 예시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axis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19EBCF-8588-926C-5EEC-1D05F56A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19" y="2058367"/>
            <a:ext cx="4610103" cy="2349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359388-F122-C756-176D-98C4B432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6507"/>
            <a:ext cx="5276889" cy="4705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D7B62-AC1A-3478-7B93-B8BF3FBBDF46}"/>
              </a:ext>
            </a:extLst>
          </p:cNvPr>
          <p:cNvSpPr txBox="1"/>
          <p:nvPr/>
        </p:nvSpPr>
        <p:spPr>
          <a:xfrm>
            <a:off x="1477734" y="4878053"/>
            <a:ext cx="386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2~5 / Y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-1~0</a:t>
            </a:r>
          </a:p>
        </p:txBody>
      </p:sp>
    </p:spTree>
    <p:extLst>
      <p:ext uri="{BB962C8B-B14F-4D97-AF65-F5344CB8AC3E}">
        <p14:creationId xmlns:p14="http://schemas.microsoft.com/office/powerpoint/2010/main" val="144784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A04D6-E257-74A8-6438-8A7F43F9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EF18E-158D-9CE7-C369-7E19E8E7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A005C-5A83-036C-8927-AB1AD17FB908}"/>
              </a:ext>
            </a:extLst>
          </p:cNvPr>
          <p:cNvSpPr txBox="1"/>
          <p:nvPr/>
        </p:nvSpPr>
        <p:spPr>
          <a:xfrm>
            <a:off x="103412" y="152400"/>
            <a:ext cx="290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axis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보정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C6A67-DBB0-5977-65DB-7973592E4C7C}"/>
              </a:ext>
            </a:extLst>
          </p:cNvPr>
          <p:cNvSpPr txBox="1"/>
          <p:nvPr/>
        </p:nvSpPr>
        <p:spPr>
          <a:xfrm>
            <a:off x="2777740" y="971010"/>
            <a:ext cx="6636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axis image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원래 그래프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box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유지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axis equal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원래 그래프 유지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box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3:4:4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axis square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 변경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box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크기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1:1:1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3BDFFD-AA3B-7D6E-E358-667259B8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17" y="2473305"/>
            <a:ext cx="3831782" cy="38458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69E2A9-FB2C-BC37-DF75-F6F24CBC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2" y="2470017"/>
            <a:ext cx="4307020" cy="38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2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5C99A-3864-5A61-13E5-3276EBD9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31BBC1C-7077-4722-1E82-BD06A6AEA582}"/>
              </a:ext>
            </a:extLst>
          </p:cNvPr>
          <p:cNvSpPr txBox="1"/>
          <p:nvPr/>
        </p:nvSpPr>
        <p:spPr>
          <a:xfrm>
            <a:off x="4488199" y="3075057"/>
            <a:ext cx="3215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</a:t>
            </a:r>
          </a:p>
        </p:txBody>
      </p:sp>
    </p:spTree>
    <p:extLst>
      <p:ext uri="{BB962C8B-B14F-4D97-AF65-F5344CB8AC3E}">
        <p14:creationId xmlns:p14="http://schemas.microsoft.com/office/powerpoint/2010/main" val="1245796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8C998-DB3D-C4BF-2C83-9D15C793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5A9928-D2AE-B91D-BEC7-B6A27BB1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625F8-A6F8-1E73-BB15-BE0B9D5C12E6}"/>
              </a:ext>
            </a:extLst>
          </p:cNvPr>
          <p:cNvSpPr txBox="1"/>
          <p:nvPr/>
        </p:nvSpPr>
        <p:spPr>
          <a:xfrm>
            <a:off x="103412" y="152400"/>
            <a:ext cx="2106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관련 명령어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69970-2453-275E-A6DA-585356D31F0B}"/>
              </a:ext>
            </a:extLst>
          </p:cNvPr>
          <p:cNvSpPr txBox="1"/>
          <p:nvPr/>
        </p:nvSpPr>
        <p:spPr>
          <a:xfrm>
            <a:off x="1224786" y="1351508"/>
            <a:ext cx="97424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plot3(x, y, z, ‘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옵션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 그리기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[X, Y] =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meshgrid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minx:maxx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miny:maxy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		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범위에 맞는 격자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(grid)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좌표를 생성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반환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mesh(x, y, z)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곡면 망사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(mesh)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플롯 생성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contour(x, y, z, n)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등고선 그리기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contour3(x, y, z, n)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등고선 그리기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quiver(x,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y,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a,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b,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scale)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(x, y)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(a, b)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로의 벡터 그리기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						(scale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은 화살표의 상대적 길이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quiver3(x, y, z, a, b, c, scale)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(x,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y,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z)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(a, b, c)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로의 벡터 그리기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px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py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 = gradient(z)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그레디언트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수치적 기울기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공간에 대한 기울기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에서의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x, y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성분을 반환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95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67088-98CD-A504-4170-69AD35EE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E3E24-A610-EFEF-8DC3-3911F160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4D701-1FB9-DF43-CF11-45294AA1121D}"/>
              </a:ext>
            </a:extLst>
          </p:cNvPr>
          <p:cNvSpPr txBox="1"/>
          <p:nvPr/>
        </p:nvSpPr>
        <p:spPr>
          <a:xfrm>
            <a:off x="103412" y="152400"/>
            <a:ext cx="3510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 그리기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plot3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9BA048-7819-92BB-D0D5-70E28355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61" y="1579774"/>
            <a:ext cx="4908375" cy="43257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94AD12-7FAF-BD7C-E026-A35E88917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64" y="2422244"/>
            <a:ext cx="4908376" cy="264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93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21815-8E76-5DA7-BBE9-CD6A8D6D3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2BA5C-B356-538F-B0EB-70C61C63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AE68C-0762-0265-0660-B853651A9220}"/>
              </a:ext>
            </a:extLst>
          </p:cNvPr>
          <p:cNvSpPr txBox="1"/>
          <p:nvPr/>
        </p:nvSpPr>
        <p:spPr>
          <a:xfrm>
            <a:off x="103412" y="152400"/>
            <a:ext cx="3913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 그리기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meshgrid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mesh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08C69-9F5F-3361-C2EE-DA3E25FA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54" y="1318777"/>
            <a:ext cx="4177547" cy="1125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11EBF5-67E9-CC5A-FAF7-33A184C6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54" y="2861787"/>
            <a:ext cx="4177547" cy="36205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043788-7F09-A3EA-81A6-EBEF0F027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001" y="1318777"/>
            <a:ext cx="4305501" cy="11258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575D0D-90D7-1E61-9860-2EC6E3CD3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000" y="2821311"/>
            <a:ext cx="4305501" cy="370149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EC712E-AD6A-0794-8E68-E93DF0055AB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407228" y="2444640"/>
            <a:ext cx="0" cy="417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7569A5E-DFF9-32B7-B4B6-02D2AA0FD42C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8848751" y="2444640"/>
            <a:ext cx="1" cy="376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6BFDE5-1478-C47D-52C5-AD8398338BD0}"/>
              </a:ext>
            </a:extLst>
          </p:cNvPr>
          <p:cNvSpPr txBox="1"/>
          <p:nvPr/>
        </p:nvSpPr>
        <p:spPr>
          <a:xfrm>
            <a:off x="5222422" y="757457"/>
            <a:ext cx="174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이용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5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0C1A9-5149-EDAA-5131-119CB05BA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0CA4C-098C-6B96-FD74-4ADCB031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38313-945E-91DC-850C-86B0212D6743}"/>
              </a:ext>
            </a:extLst>
          </p:cNvPr>
          <p:cNvSpPr txBox="1"/>
          <p:nvPr/>
        </p:nvSpPr>
        <p:spPr>
          <a:xfrm>
            <a:off x="103412" y="152400"/>
            <a:ext cx="3913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 그리기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meshgrid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mesh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FA1E2-70FA-4AB1-A670-6D18D9D3E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0" y="1559350"/>
            <a:ext cx="4978305" cy="27296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3C238A-E139-5666-8080-D84E91A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66" y="1315412"/>
            <a:ext cx="4295792" cy="321749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115573F-AAFC-428A-2FE9-E6B70D08A4CF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634735" y="2924160"/>
            <a:ext cx="92253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0B1355-56D8-D506-87CD-6A995C1700E4}"/>
              </a:ext>
            </a:extLst>
          </p:cNvPr>
          <p:cNvSpPr txBox="1"/>
          <p:nvPr/>
        </p:nvSpPr>
        <p:spPr>
          <a:xfrm>
            <a:off x="2008414" y="4994873"/>
            <a:ext cx="8175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z’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 이유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meshgrid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X, Y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21x41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생성되지만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문에 의해 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41x21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생성됨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1A8F26-BC2E-6C3C-B974-D9861D554742}"/>
              </a:ext>
            </a:extLst>
          </p:cNvPr>
          <p:cNvCxnSpPr>
            <a:cxnSpLocks/>
          </p:cNvCxnSpPr>
          <p:nvPr/>
        </p:nvCxnSpPr>
        <p:spPr>
          <a:xfrm flipH="1">
            <a:off x="2329543" y="4230986"/>
            <a:ext cx="348343" cy="830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39F507-E768-F82C-8B51-6E208CF2003F}"/>
              </a:ext>
            </a:extLst>
          </p:cNvPr>
          <p:cNvSpPr txBox="1"/>
          <p:nvPr/>
        </p:nvSpPr>
        <p:spPr>
          <a:xfrm>
            <a:off x="5132613" y="700850"/>
            <a:ext cx="192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 이용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531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70F80-0DAD-C7BB-9549-5C6BD402D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2C8730-1750-3A63-E7EF-8860421E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A5F04-16A6-9721-DDDF-82DD4FCC428E}"/>
              </a:ext>
            </a:extLst>
          </p:cNvPr>
          <p:cNvSpPr txBox="1"/>
          <p:nvPr/>
        </p:nvSpPr>
        <p:spPr>
          <a:xfrm>
            <a:off x="103412" y="152400"/>
            <a:ext cx="4278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 그리기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mesh(z) vs mesh(x, y, z)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F82A2-42E3-211E-2B4E-3B7F8A16422F}"/>
              </a:ext>
            </a:extLst>
          </p:cNvPr>
          <p:cNvSpPr txBox="1"/>
          <p:nvPr/>
        </p:nvSpPr>
        <p:spPr>
          <a:xfrm>
            <a:off x="1998679" y="1356169"/>
            <a:ext cx="834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mesh(x, y, z)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명령어는 </a:t>
            </a:r>
            <a:r>
              <a:rPr lang="en-US" altLang="ko-KR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meshgrid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와 같이 앞서 정해준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x, y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범위를 반영해 표현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하지만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mesh(z)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명령어는 범위를 반영하지 않고 그 범위 내 수들의 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인덱스를 사용해 표현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60F96B-98EF-976E-F0A5-9DE787CF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1" y="3275805"/>
            <a:ext cx="3873781" cy="29627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BB0DC8-C291-ADFE-C31E-64CC7555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60" y="3275805"/>
            <a:ext cx="3785763" cy="29627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E16AE9-6FB1-92CD-8B45-7688078DB0EB}"/>
              </a:ext>
            </a:extLst>
          </p:cNvPr>
          <p:cNvSpPr txBox="1"/>
          <p:nvPr/>
        </p:nvSpPr>
        <p:spPr>
          <a:xfrm>
            <a:off x="2440815" y="2685319"/>
            <a:ext cx="1847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mesh(x, y, z)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486B9C-2019-4833-E008-8228281D0CFF}"/>
              </a:ext>
            </a:extLst>
          </p:cNvPr>
          <p:cNvSpPr txBox="1"/>
          <p:nvPr/>
        </p:nvSpPr>
        <p:spPr>
          <a:xfrm>
            <a:off x="8158054" y="2685319"/>
            <a:ext cx="125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mesh(z)</a:t>
            </a:r>
          </a:p>
        </p:txBody>
      </p:sp>
    </p:spTree>
    <p:extLst>
      <p:ext uri="{BB962C8B-B14F-4D97-AF65-F5344CB8AC3E}">
        <p14:creationId xmlns:p14="http://schemas.microsoft.com/office/powerpoint/2010/main" val="55471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A627A-DC3C-E547-4345-90EA16DE1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1520E-7F04-E4A4-C389-3662B627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2FB46-C206-A412-6537-E53119DF9065}"/>
              </a:ext>
            </a:extLst>
          </p:cNvPr>
          <p:cNvSpPr txBox="1"/>
          <p:nvPr/>
        </p:nvSpPr>
        <p:spPr>
          <a:xfrm>
            <a:off x="103412" y="152400"/>
            <a:ext cx="4332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 그리기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contour, contour3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636641-7B59-4865-0F33-179AD9C0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00" y="271837"/>
            <a:ext cx="2646599" cy="63143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9659D2-3E55-EABE-72AE-33CB7104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76" y="1878679"/>
            <a:ext cx="5202024" cy="31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42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C1665-F222-94F9-BE1A-69CBEE989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2790E-38BD-648E-7749-F765CB8D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EB516-9440-E343-C974-9422C9B482E4}"/>
              </a:ext>
            </a:extLst>
          </p:cNvPr>
          <p:cNvSpPr txBox="1"/>
          <p:nvPr/>
        </p:nvSpPr>
        <p:spPr>
          <a:xfrm>
            <a:off x="103412" y="152400"/>
            <a:ext cx="3766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 그리기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quiver, quiver3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B5BE47-16C3-B20C-6A8D-7067405E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547" y="436615"/>
            <a:ext cx="3102438" cy="59847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D7600B-0660-336E-E449-98B8C629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14" y="2431595"/>
            <a:ext cx="5134786" cy="19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63791-3D3E-79D2-1B1E-FB0CA331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BAF2C-7C8E-776B-8A30-3BF2BE76B64A}"/>
              </a:ext>
            </a:extLst>
          </p:cNvPr>
          <p:cNvSpPr txBox="1"/>
          <p:nvPr/>
        </p:nvSpPr>
        <p:spPr>
          <a:xfrm>
            <a:off x="1834243" y="968810"/>
            <a:ext cx="7377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MATLAB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 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Matrix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Laboratory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약자로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matrix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기반의 연산 및 실행을 하는 프로그램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4FCC5-9CE3-198E-2A69-804299D2DEF7}"/>
              </a:ext>
            </a:extLst>
          </p:cNvPr>
          <p:cNvSpPr txBox="1"/>
          <p:nvPr/>
        </p:nvSpPr>
        <p:spPr>
          <a:xfrm>
            <a:off x="108856" y="130629"/>
            <a:ext cx="2166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MATLAB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39869-5A13-7052-C7A7-2727BDBD01A8}"/>
              </a:ext>
            </a:extLst>
          </p:cNvPr>
          <p:cNvSpPr txBox="1"/>
          <p:nvPr/>
        </p:nvSpPr>
        <p:spPr>
          <a:xfrm>
            <a:off x="1834243" y="2228676"/>
            <a:ext cx="89072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MATLAB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으론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쉽고 교육하기 좋음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함수가 많아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알고리즘을 간단히 사용 가능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신호 분석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패키지 등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패키지가 많음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7BB06-BBC1-ADEE-6E12-E7D12EC5E164}"/>
              </a:ext>
            </a:extLst>
          </p:cNvPr>
          <p:cNvSpPr txBox="1"/>
          <p:nvPr/>
        </p:nvSpPr>
        <p:spPr>
          <a:xfrm>
            <a:off x="1834243" y="4350317"/>
            <a:ext cx="61966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MATLAB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단점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으론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자체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용량이 크고 무거움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언어들에 비해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계산 속도가 느림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가격이 비쌈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FE2A39-4FF5-F2A6-64CD-BB8BCAEC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752" y="4352408"/>
            <a:ext cx="2193733" cy="21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9CEC-53C4-6FFE-92EF-90C958FE6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C85F-EFC2-06EE-D7C0-EEA4FE5A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BAEEB-F904-D521-E291-3AAA3F144C40}"/>
              </a:ext>
            </a:extLst>
          </p:cNvPr>
          <p:cNvSpPr txBox="1"/>
          <p:nvPr/>
        </p:nvSpPr>
        <p:spPr>
          <a:xfrm>
            <a:off x="103412" y="152400"/>
            <a:ext cx="3510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그래프 그리기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gradient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0E5B03-DCF2-0410-CB0B-5D0F1C93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248" y="743579"/>
            <a:ext cx="3396352" cy="5810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3B8236-6543-2453-8857-CB6B1D82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10" y="1845122"/>
            <a:ext cx="4839390" cy="36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1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9AACB-13F5-AE89-C121-6C09000F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A8C78E-41CD-C41D-2070-8AB7DB24259C}"/>
              </a:ext>
            </a:extLst>
          </p:cNvPr>
          <p:cNvSpPr txBox="1"/>
          <p:nvPr/>
        </p:nvSpPr>
        <p:spPr>
          <a:xfrm>
            <a:off x="4037521" y="3075057"/>
            <a:ext cx="4116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데이터 이용</a:t>
            </a:r>
          </a:p>
        </p:txBody>
      </p:sp>
    </p:spTree>
    <p:extLst>
      <p:ext uri="{BB962C8B-B14F-4D97-AF65-F5344CB8AC3E}">
        <p14:creationId xmlns:p14="http://schemas.microsoft.com/office/powerpoint/2010/main" val="2406348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4A4EF-D8A1-8282-712A-9697EB5B6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C1B00-CC79-1FDA-B425-19B03FD4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49AF7-D74E-24F7-6F93-B4F867E57434}"/>
              </a:ext>
            </a:extLst>
          </p:cNvPr>
          <p:cNvSpPr txBox="1"/>
          <p:nvPr/>
        </p:nvSpPr>
        <p:spPr>
          <a:xfrm>
            <a:off x="103411" y="152400"/>
            <a:ext cx="377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데이터 이용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C3B0-EB1A-A7ED-DB17-98F7D708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14" y="945076"/>
            <a:ext cx="4701572" cy="2554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F8C75D-955C-2013-5AE0-ECE9EAF2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70" y="4922383"/>
            <a:ext cx="5508459" cy="31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D6BA43-E732-F1C6-C4C7-4CB0D5AAF8A7}"/>
              </a:ext>
            </a:extLst>
          </p:cNvPr>
          <p:cNvSpPr txBox="1"/>
          <p:nvPr/>
        </p:nvSpPr>
        <p:spPr>
          <a:xfrm>
            <a:off x="2392135" y="3698457"/>
            <a:ext cx="7407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 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MatlabTest.xlsx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라는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파일이 있을 때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E0D3-208F-90E8-AED2-BF7869715586}"/>
              </a:ext>
            </a:extLst>
          </p:cNvPr>
          <p:cNvSpPr txBox="1"/>
          <p:nvPr/>
        </p:nvSpPr>
        <p:spPr>
          <a:xfrm>
            <a:off x="2392135" y="5441505"/>
            <a:ext cx="7407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readtable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(‘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파일명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’)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데이터 불러오기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05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B7EBC-3BB7-479D-7C26-7BB4C618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68920-D81A-1979-A097-97364CA1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0A61-B923-6637-144C-D1E4924E04B2}"/>
              </a:ext>
            </a:extLst>
          </p:cNvPr>
          <p:cNvSpPr txBox="1"/>
          <p:nvPr/>
        </p:nvSpPr>
        <p:spPr>
          <a:xfrm>
            <a:off x="103411" y="152400"/>
            <a:ext cx="377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데이터 이용 예시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F0CD75-3EA2-F2FF-AA54-D195EB963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4" y="990776"/>
            <a:ext cx="4354049" cy="2435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12DBD-034D-1D0A-C495-9A7AF8C40217}"/>
              </a:ext>
            </a:extLst>
          </p:cNvPr>
          <p:cNvSpPr txBox="1"/>
          <p:nvPr/>
        </p:nvSpPr>
        <p:spPr>
          <a:xfrm>
            <a:off x="4633229" y="3432216"/>
            <a:ext cx="2925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저장 형식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B7EBA-427D-0311-46E7-65D1DD07A7C6}"/>
              </a:ext>
            </a:extLst>
          </p:cNvPr>
          <p:cNvSpPr txBox="1"/>
          <p:nvPr/>
        </p:nvSpPr>
        <p:spPr>
          <a:xfrm>
            <a:off x="2404379" y="4482229"/>
            <a:ext cx="7383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몸무게 등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데이터만을 사용할 때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저장 변수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이름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Test.Name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Test.Weight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3422C7-61C7-04A1-7466-619A8C778FD9}"/>
              </a:ext>
            </a:extLst>
          </p:cNvPr>
          <p:cNvSpPr/>
          <p:nvPr/>
        </p:nvSpPr>
        <p:spPr>
          <a:xfrm>
            <a:off x="2457447" y="4482229"/>
            <a:ext cx="7290710" cy="138499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79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140B-097E-5743-FCE2-3D9BCAA8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338ED-E466-E081-1C48-E1B3E904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BBF49-89C4-6361-6240-2E999A06A651}"/>
              </a:ext>
            </a:extLst>
          </p:cNvPr>
          <p:cNvSpPr txBox="1"/>
          <p:nvPr/>
        </p:nvSpPr>
        <p:spPr>
          <a:xfrm>
            <a:off x="103411" y="152400"/>
            <a:ext cx="377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데이터 이용 예시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17AE-7A39-E8DD-5C48-26E8548D54C4}"/>
              </a:ext>
            </a:extLst>
          </p:cNvPr>
          <p:cNvSpPr txBox="1"/>
          <p:nvPr/>
        </p:nvSpPr>
        <p:spPr>
          <a:xfrm>
            <a:off x="3090182" y="1379800"/>
            <a:ext cx="601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데이터를 이용한 그래프 그리기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FE3B90-A862-0DE3-D327-EA5BBBFD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71" y="2351831"/>
            <a:ext cx="4812479" cy="3891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15BDFC-5C9D-A5F3-063C-513ABBDA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0" y="3446815"/>
            <a:ext cx="5183587" cy="170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2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471F70B-8F34-D413-6A4E-1AE0A80881A6}"/>
              </a:ext>
            </a:extLst>
          </p:cNvPr>
          <p:cNvSpPr txBox="1"/>
          <p:nvPr/>
        </p:nvSpPr>
        <p:spPr>
          <a:xfrm>
            <a:off x="1692218" y="3075057"/>
            <a:ext cx="8807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기초 </a:t>
            </a:r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window(</a:t>
            </a:r>
            <a:r>
              <a:rPr lang="ko-KR" altLang="en-US" sz="4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명령창</a:t>
            </a:r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118093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139FC-6BF8-0C24-E11A-B01D1A7D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46E71-D905-2A7B-7A47-61FADD03D720}"/>
              </a:ext>
            </a:extLst>
          </p:cNvPr>
          <p:cNvSpPr txBox="1"/>
          <p:nvPr/>
        </p:nvSpPr>
        <p:spPr>
          <a:xfrm>
            <a:off x="108856" y="130629"/>
            <a:ext cx="94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2A528-BC50-1ACD-3953-028BE10F60A3}"/>
              </a:ext>
            </a:extLst>
          </p:cNvPr>
          <p:cNvSpPr txBox="1"/>
          <p:nvPr/>
        </p:nvSpPr>
        <p:spPr>
          <a:xfrm>
            <a:off x="956965" y="612844"/>
            <a:ext cx="102780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	a = [1 2 3], b = [4 5 6], c = [1 2; 3 4; 5 6]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이라 가정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등호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대입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s = 1, a = c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대괄호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[1 2 3], [4; 5; 6]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중괄호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내 숫자 특정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a(1, 2)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열인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;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세미콜론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 생성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명령창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결과 출력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[1; 2; 3], a = b;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콜론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범위 지정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c(2, 1:end)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 </a:t>
            </a:r>
            <a:r>
              <a:rPr lang="en-US" altLang="ko-KR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ans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[3 4] -&gt; c(2, :)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똑같음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작은따옴표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전치행렬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s = b’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 = [4; 5; 6]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마침표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) :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각 원소에 적용 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				ex) a.^2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 </a:t>
            </a:r>
            <a:r>
              <a:rPr lang="en-US" altLang="ko-KR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ans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[1; 4; 9] / a.*b = [4 10 18]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마침표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x3)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줄넘기기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엔터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역할 가능 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				ex) y = </a:t>
            </a:r>
            <a:r>
              <a:rPr lang="en-US" altLang="ko-KR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linspace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(0, 2*pi, ... -&gt;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 줄 작성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&lt;&gt;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부등호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 거짓 판단 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				ex) a&lt;b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1 1 1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b(a&lt;b)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4 5 6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+-*/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사칙연산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3*2, a + b,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45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7894E-04DC-D5EC-5F24-CA03B01DC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195080-F95E-60AE-E0F8-63031AF1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DFE51-79B5-AB05-49C7-B6E5EE7A6EEC}"/>
              </a:ext>
            </a:extLst>
          </p:cNvPr>
          <p:cNvSpPr txBox="1"/>
          <p:nvPr/>
        </p:nvSpPr>
        <p:spPr>
          <a:xfrm>
            <a:off x="108856" y="130629"/>
            <a:ext cx="211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간단 명령어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7301A-4FE1-110F-8E8A-815F4386E954}"/>
              </a:ext>
            </a:extLst>
          </p:cNvPr>
          <p:cNvSpPr txBox="1"/>
          <p:nvPr/>
        </p:nvSpPr>
        <p:spPr>
          <a:xfrm>
            <a:off x="1466219" y="982176"/>
            <a:ext cx="92595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a = [1 2 3], b = [4 5 6], c = [1 2; 3 4; 5 6]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이라 가정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mod(x, y)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나눈 나머지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mod(13, 4) -&gt; 1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whos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(s)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작업공간 데이터 확인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en-US" altLang="ko-KR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whos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whos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a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zeros(x, y)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열 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영행렬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생성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zeros(3, 3)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eye(x)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열 단위행렬 생성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eye(4)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ones(x, y)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원소가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 행렬 생성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ones(2, 3)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sum(A)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열끼리의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합 우선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열뿐이라면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행끼리의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합 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								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sum(a’), sum(sum(c))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size(A)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행렬의 크기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size(a)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2(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열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round(x)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floor(x)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ceil(x)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차례로 반올림 내림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올림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find(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조건식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조건식을 만족하는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인덱스 찾기 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								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find(a&lt;b)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이면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1 2 3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280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3805C-96CA-1F61-90DC-32CE79028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F8BE03-0BC4-F1AD-0D75-DB55F870DCBC}"/>
              </a:ext>
            </a:extLst>
          </p:cNvPr>
          <p:cNvSpPr txBox="1"/>
          <p:nvPr/>
        </p:nvSpPr>
        <p:spPr>
          <a:xfrm>
            <a:off x="3774111" y="3075057"/>
            <a:ext cx="4643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Script(</a:t>
            </a: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편집기</a:t>
            </a:r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282761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580E4-9105-F99E-FC02-4F5086E67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680C9-ABA7-9FF0-F3A7-869B57E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11DB2-A62F-881F-3BA0-A9D9CD40B8B2}"/>
              </a:ext>
            </a:extLst>
          </p:cNvPr>
          <p:cNvSpPr txBox="1"/>
          <p:nvPr/>
        </p:nvSpPr>
        <p:spPr>
          <a:xfrm>
            <a:off x="103412" y="152400"/>
            <a:ext cx="2139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편집기 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B44F93-DE24-D91C-5D58-82949929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0" y="1367541"/>
            <a:ext cx="4767232" cy="3548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632484-6683-4A6D-808A-23F259725E7E}"/>
              </a:ext>
            </a:extLst>
          </p:cNvPr>
          <p:cNvSpPr txBox="1"/>
          <p:nvPr/>
        </p:nvSpPr>
        <p:spPr>
          <a:xfrm>
            <a:off x="1706042" y="5490458"/>
            <a:ext cx="3372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새로 만들기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새 스크립트</a:t>
            </a: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83C0DE-9551-4718-2956-742576FFB705}"/>
              </a:ext>
            </a:extLst>
          </p:cNvPr>
          <p:cNvSpPr txBox="1"/>
          <p:nvPr/>
        </p:nvSpPr>
        <p:spPr>
          <a:xfrm>
            <a:off x="6315680" y="5490458"/>
            <a:ext cx="451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스크립트 생성 및 명령어 작성 후 실행</a:t>
            </a:r>
            <a:endParaRPr lang="en-US" altLang="ko-KR" sz="2000" dirty="0">
              <a:solidFill>
                <a:schemeClr val="accent1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4DA3E5-B2EA-9AF2-5393-E48B3FA3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7540"/>
            <a:ext cx="4952946" cy="35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97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296157-C082-4829-A89B-8A5ED50B6587}">
  <ds:schemaRefs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230e9df3-be65-4c73-a93b-d1236ebd677e"/>
    <ds:schemaRef ds:uri="http://schemas.microsoft.com/office/2006/metadata/properties"/>
    <ds:schemaRef ds:uri="16c05727-aa75-4e4a-9b5f-8a80a1165891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9CA4D2-B95E-49C0-A306-875863A41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1740</Words>
  <Application>Microsoft Office PowerPoint</Application>
  <PresentationFormat>와이드스크린</PresentationFormat>
  <Paragraphs>238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HY헤드라인M</vt:lpstr>
      <vt:lpstr>MS PMincho</vt:lpstr>
      <vt:lpstr>Arial</vt:lpstr>
      <vt:lpstr>Calibri</vt:lpstr>
      <vt:lpstr>Courier New</vt:lpstr>
      <vt:lpstr>Mangal</vt:lpstr>
      <vt:lpstr>Custom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2023-07-18T10:17:11Z</dcterms:created>
  <dcterms:modified xsi:type="dcterms:W3CDTF">2024-02-27T21:53:19Z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